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2"/>
  </p:handoutMasterIdLst>
  <p:sldIdLst>
    <p:sldId id="256" r:id="rId3"/>
    <p:sldId id="257" r:id="rId5"/>
    <p:sldId id="258" r:id="rId6"/>
    <p:sldId id="259" r:id="rId7"/>
    <p:sldId id="260" r:id="rId8"/>
    <p:sldId id="261" r:id="rId9"/>
    <p:sldId id="263" r:id="rId10"/>
    <p:sldId id="262" r:id="rId1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zy" initials="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6-09T15:29:45.718" idx="1">
    <p:pos x="828" y="739"/>
    <p:text/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1.xml"/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426835" y="1548130"/>
            <a:ext cx="4240530" cy="1246505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Big Caslon" panose="02000603090000020003" charset="0"/>
                <a:cs typeface="Big Caslon" panose="02000603090000020003" charset="0"/>
              </a:rPr>
              <a:t>Orangutan</a:t>
            </a:r>
            <a:endParaRPr lang="en-US" altLang="zh-CN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Big Caslon" panose="02000603090000020003" charset="0"/>
              <a:cs typeface="Big Caslon" panose="02000603090000020003" charset="0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7103745" y="3728085"/>
            <a:ext cx="4241165" cy="1655445"/>
          </a:xfrm>
        </p:spPr>
        <p:txBody>
          <a:bodyPr/>
          <a:lstStyle/>
          <a:p>
            <a:r>
              <a:rPr lang="en-US" altLang="zh-CN" sz="3200" dirty="0">
                <a:latin typeface="Trattatello" panose="020F0403020200020303" charset="0"/>
                <a:cs typeface="Trattatello" panose="020F0403020200020303" charset="0"/>
              </a:rPr>
              <a:t>Perry</a:t>
            </a:r>
            <a:endParaRPr lang="en-US" altLang="zh-CN" sz="3200" dirty="0">
              <a:latin typeface="Trattatello" panose="020F0403020200020303" charset="0"/>
              <a:cs typeface="Trattatello" panose="020F0403020200020303" charset="0"/>
            </a:endParaRPr>
          </a:p>
          <a:p>
            <a:r>
              <a:rPr lang="en-US" altLang="zh-CN" sz="3200" dirty="0">
                <a:latin typeface="Trattatello" panose="020F0403020200020303" charset="0"/>
                <a:cs typeface="Trattatello" panose="020F0403020200020303" charset="0"/>
              </a:rPr>
              <a:t>HPCX73601</a:t>
            </a:r>
            <a:endParaRPr lang="en-US" altLang="zh-CN" sz="3200" dirty="0">
              <a:latin typeface="Trattatello" panose="020F0403020200020303" charset="0"/>
              <a:cs typeface="Trattatello" panose="020F0403020200020303" charset="0"/>
            </a:endParaRPr>
          </a:p>
        </p:txBody>
      </p:sp>
      <p:pic>
        <p:nvPicPr>
          <p:cNvPr id="3" name="图片 2" descr="WechatIMG2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165" y="1438910"/>
            <a:ext cx="4726940" cy="38188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3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067618" y="449580"/>
            <a:ext cx="249491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zh-CN" sz="2800" b="1">
                <a:latin typeface="American Typewriter Bold" panose="02090604020004020304" charset="0"/>
                <a:cs typeface="American Typewriter Bold" panose="02090604020004020304" charset="0"/>
              </a:rPr>
              <a:t>Introduction</a:t>
            </a:r>
            <a:endParaRPr lang="en-US" altLang="zh-CN" sz="2800" b="1">
              <a:latin typeface="American Typewriter Bold" panose="02090604020004020304" charset="0"/>
              <a:cs typeface="American Typewriter Bold" panose="02090604020004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91945" y="1716405"/>
            <a:ext cx="5495925" cy="35382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200" b="1">
                <a:latin typeface="+mj-lt"/>
                <a:cs typeface="+mj-lt"/>
              </a:rPr>
              <a:t>· SPECIFIC INFORMATION</a:t>
            </a:r>
            <a:endParaRPr lang="en-US" altLang="zh-CN" sz="3200" b="1">
              <a:latin typeface="+mj-lt"/>
              <a:cs typeface="+mj-lt"/>
            </a:endParaRPr>
          </a:p>
          <a:p>
            <a:endParaRPr lang="en-US" altLang="zh-CN" sz="3200" b="1">
              <a:latin typeface="+mj-lt"/>
              <a:cs typeface="+mj-lt"/>
            </a:endParaRPr>
          </a:p>
          <a:p>
            <a:r>
              <a:rPr lang="en-US" altLang="zh-CN" sz="3200" b="1">
                <a:latin typeface="+mj-lt"/>
                <a:cs typeface="+mj-lt"/>
              </a:rPr>
              <a:t>· HABITAT &amp; DIET</a:t>
            </a:r>
            <a:endParaRPr lang="en-US" altLang="zh-CN" sz="3200" b="1">
              <a:latin typeface="+mj-lt"/>
              <a:cs typeface="+mj-lt"/>
            </a:endParaRPr>
          </a:p>
          <a:p>
            <a:endParaRPr lang="en-US" altLang="zh-CN" sz="3200" b="1">
              <a:latin typeface="+mj-lt"/>
              <a:cs typeface="+mj-lt"/>
            </a:endParaRPr>
          </a:p>
          <a:p>
            <a:r>
              <a:rPr lang="en-US" altLang="zh-CN" sz="3200" b="1">
                <a:latin typeface="+mj-lt"/>
                <a:cs typeface="+mj-lt"/>
              </a:rPr>
              <a:t>· SOCIAL BEHAVIOR</a:t>
            </a:r>
            <a:endParaRPr lang="en-US" altLang="zh-CN" sz="3200" b="1">
              <a:latin typeface="+mj-lt"/>
              <a:cs typeface="+mj-lt"/>
            </a:endParaRPr>
          </a:p>
          <a:p>
            <a:endParaRPr lang="en-US" altLang="zh-CN" sz="3200" b="1">
              <a:latin typeface="+mj-lt"/>
              <a:cs typeface="+mj-lt"/>
            </a:endParaRPr>
          </a:p>
          <a:p>
            <a:r>
              <a:rPr lang="en-US" altLang="zh-CN" sz="3200" b="1">
                <a:latin typeface="+mj-lt"/>
                <a:cs typeface="+mj-lt"/>
              </a:rPr>
              <a:t>· PROTECTION MEASURES</a:t>
            </a:r>
            <a:endParaRPr lang="en-US" altLang="zh-CN" sz="3200" b="1">
              <a:latin typeface="+mj-lt"/>
              <a:cs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260215" y="448310"/>
            <a:ext cx="36722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latin typeface="American Typewriter Bold" panose="02090604020004020304" charset="0"/>
                <a:cs typeface="American Typewriter Bold" panose="02090604020004020304" charset="0"/>
              </a:rPr>
              <a:t>Secific Information</a:t>
            </a:r>
            <a:endParaRPr lang="en-US" altLang="zh-CN" sz="2800" b="1">
              <a:latin typeface="American Typewriter Bold" panose="02090604020004020304" charset="0"/>
              <a:cs typeface="American Typewriter Bold" panose="02090604020004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53415" y="1998345"/>
            <a:ext cx="5531485" cy="28613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 b="1">
                <a:latin typeface="Times New Roman Bold" panose="02020603050405020304" charset="0"/>
                <a:cs typeface="Times New Roman Bold" panose="02020603050405020304" charset="0"/>
              </a:rPr>
              <a:t>· </a:t>
            </a:r>
            <a:r>
              <a:rPr lang="en-US" altLang="zh-CN" sz="2000" b="1">
                <a:cs typeface="+mn-lt"/>
              </a:rPr>
              <a:t>The largest arboreal mammal</a:t>
            </a:r>
            <a:endParaRPr lang="en-US" altLang="zh-CN" sz="2000" b="1">
              <a:cs typeface="+mn-lt"/>
            </a:endParaRPr>
          </a:p>
          <a:p>
            <a:endParaRPr lang="en-US" altLang="zh-CN" sz="2000" b="1">
              <a:cs typeface="+mn-lt"/>
            </a:endParaRPr>
          </a:p>
          <a:p>
            <a:r>
              <a:rPr lang="en-US" altLang="zh-CN" sz="2000" b="1">
                <a:cs typeface="+mn-lt"/>
              </a:rPr>
              <a:t>· They have larger cerebellums than humans</a:t>
            </a:r>
            <a:endParaRPr lang="en-US" altLang="zh-CN" sz="2000" b="1">
              <a:cs typeface="+mn-lt"/>
            </a:endParaRPr>
          </a:p>
          <a:p>
            <a:endParaRPr lang="en-US" altLang="zh-CN" sz="2000" b="1">
              <a:cs typeface="+mn-lt"/>
            </a:endParaRPr>
          </a:p>
          <a:p>
            <a:r>
              <a:rPr lang="en-US" altLang="zh-CN" sz="2000" b="1">
                <a:cs typeface="+mn-lt"/>
              </a:rPr>
              <a:t>· No tail</a:t>
            </a:r>
            <a:endParaRPr lang="en-US" altLang="zh-CN" sz="2000" b="1">
              <a:cs typeface="+mn-lt"/>
            </a:endParaRPr>
          </a:p>
          <a:p>
            <a:endParaRPr lang="en-US" altLang="zh-CN" sz="2000" b="1">
              <a:cs typeface="+mn-lt"/>
            </a:endParaRPr>
          </a:p>
          <a:p>
            <a:r>
              <a:rPr lang="en-US" altLang="zh-CN" sz="2000" b="1">
                <a:cs typeface="+mn-lt"/>
              </a:rPr>
              <a:t>· Strong arms and legs</a:t>
            </a:r>
            <a:endParaRPr lang="en-US" altLang="zh-CN" sz="2000" b="1">
              <a:cs typeface="+mn-lt"/>
            </a:endParaRPr>
          </a:p>
          <a:p>
            <a:endParaRPr lang="en-US" altLang="zh-CN" sz="2000" b="1">
              <a:cs typeface="+mn-lt"/>
            </a:endParaRPr>
          </a:p>
          <a:p>
            <a:r>
              <a:rPr lang="en-US" altLang="zh-CN" sz="2000" b="1">
                <a:cs typeface="+mn-lt"/>
              </a:rPr>
              <a:t>· Powerful jaws</a:t>
            </a:r>
            <a:endParaRPr lang="en-US" altLang="zh-CN" sz="2000" b="1">
              <a:cs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24270" y="1857375"/>
            <a:ext cx="5241290" cy="34823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4815" y="1649095"/>
            <a:ext cx="5285105" cy="355981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318125" y="405130"/>
            <a:ext cx="155575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latin typeface="American Typewriter Bold" panose="02090604020004020304" charset="0"/>
                <a:cs typeface="American Typewriter Bold" panose="02090604020004020304" charset="0"/>
              </a:rPr>
              <a:t>Habitat</a:t>
            </a:r>
            <a:endParaRPr lang="en-US" altLang="zh-CN" sz="2800" b="1">
              <a:latin typeface="American Typewriter Bold" panose="02090604020004020304" charset="0"/>
              <a:cs typeface="American Typewriter Bold" panose="0209060402000402030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4435" r="10329" b="-23"/>
          <a:stretch>
            <a:fillRect/>
          </a:stretch>
        </p:blipFill>
        <p:spPr>
          <a:xfrm>
            <a:off x="6219825" y="1649095"/>
            <a:ext cx="5696585" cy="35439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24815" y="5824220"/>
            <a:ext cx="114306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3200" b="1" i="1">
                <a:latin typeface="Times New Roman Bold Italic" panose="02020603050405020304" charset="0"/>
                <a:cs typeface="Times New Roman Bold Italic" panose="02020603050405020304" charset="0"/>
              </a:rPr>
              <a:t>R</a:t>
            </a:r>
            <a:r>
              <a:rPr lang="zh-CN" altLang="en-US" sz="3200" b="1" i="1">
                <a:latin typeface="Times New Roman Bold Italic" panose="02020603050405020304" charset="0"/>
                <a:cs typeface="Times New Roman Bold Italic" panose="02020603050405020304" charset="0"/>
              </a:rPr>
              <a:t>ain forests of the Southeast Asian islands of Borneo and Sumatra</a:t>
            </a:r>
            <a:endParaRPr lang="zh-CN" altLang="en-US" sz="3200" b="1" i="1">
              <a:latin typeface="Times New Roman Bold Italic" panose="02020603050405020304" charset="0"/>
              <a:cs typeface="Times New Roman Bold Italic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631815" y="493395"/>
            <a:ext cx="92773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latin typeface="American Typewriter Bold" panose="02090604020004020304" charset="0"/>
                <a:cs typeface="American Typewriter Bold" panose="02090604020004020304" charset="0"/>
              </a:rPr>
              <a:t>Diet</a:t>
            </a:r>
            <a:endParaRPr lang="en-US" altLang="zh-CN" sz="2800" b="1">
              <a:latin typeface="American Typewriter Bold" panose="02090604020004020304" charset="0"/>
              <a:cs typeface="American Typewriter Bold" panose="02090604020004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9305" y="2459990"/>
            <a:ext cx="54857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Most of orangutans’ diet is composed of </a:t>
            </a:r>
            <a:r>
              <a:rPr lang="en-US" altLang="zh-CN" sz="2400" b="1">
                <a:solidFill>
                  <a:schemeClr val="accent2">
                    <a:lumMod val="50000"/>
                  </a:schemeClr>
                </a:solidFill>
              </a:rPr>
              <a:t>fruit</a:t>
            </a:r>
            <a:r>
              <a:rPr lang="en-US" altLang="zh-CN" sz="2400" b="1"/>
              <a:t>. And they eat more than </a:t>
            </a:r>
            <a:r>
              <a:rPr lang="en-US" altLang="zh-CN" sz="2400" b="1">
                <a:solidFill>
                  <a:schemeClr val="accent2">
                    <a:lumMod val="50000"/>
                  </a:schemeClr>
                </a:solidFill>
              </a:rPr>
              <a:t>400 different plant</a:t>
            </a:r>
            <a:r>
              <a:rPr lang="en-US" altLang="zh-CN" sz="2400" b="1"/>
              <a:t> varieties. Orangutans spend up to </a:t>
            </a:r>
            <a:r>
              <a:rPr lang="en-US" altLang="zh-CN" sz="2400" b="1">
                <a:solidFill>
                  <a:schemeClr val="accent2">
                    <a:lumMod val="50000"/>
                  </a:schemeClr>
                </a:solidFill>
              </a:rPr>
              <a:t>six hours a day</a:t>
            </a:r>
            <a:r>
              <a:rPr lang="en-US" altLang="zh-CN" sz="2400" b="1"/>
              <a:t> eating or foraging for food.</a:t>
            </a:r>
            <a:endParaRPr lang="en-US" altLang="zh-CN" sz="24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4025900"/>
            <a:ext cx="4508500" cy="25196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9005" y="1334135"/>
            <a:ext cx="4508500" cy="25361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625975" y="438150"/>
            <a:ext cx="294005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latin typeface="American Typewriter Bold" panose="02090604020004020304" charset="0"/>
                <a:cs typeface="American Typewriter Bold" panose="02090604020004020304" charset="0"/>
              </a:rPr>
              <a:t>Social behavior</a:t>
            </a:r>
            <a:endParaRPr lang="en-US" altLang="zh-CN" sz="2800" b="1">
              <a:latin typeface="American Typewriter Bold" panose="02090604020004020304" charset="0"/>
              <a:cs typeface="American Typewriter Bold" panose="02090604020004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56860" y="1721485"/>
            <a:ext cx="616966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b="1"/>
              <a:t>· </a:t>
            </a:r>
            <a:r>
              <a:rPr lang="zh-CN" altLang="en-US" b="1"/>
              <a:t>Orangutans are </a:t>
            </a:r>
            <a:r>
              <a:rPr lang="zh-CN" altLang="en-US" b="1">
                <a:solidFill>
                  <a:schemeClr val="accent6">
                    <a:lumMod val="50000"/>
                  </a:schemeClr>
                </a:solidFill>
              </a:rPr>
              <a:t>semi-solitary</a:t>
            </a:r>
            <a:r>
              <a:rPr lang="zh-CN" altLang="en-US" b="1"/>
              <a:t> species but remain, to some degree, somewhat social. </a:t>
            </a:r>
            <a:endParaRPr lang="zh-CN" altLang="en-US" b="1"/>
          </a:p>
          <a:p>
            <a:pPr algn="l"/>
            <a:endParaRPr lang="en-US" altLang="zh-CN" b="1"/>
          </a:p>
          <a:p>
            <a:pPr algn="l"/>
            <a:r>
              <a:rPr lang="en-US" altLang="zh-CN" b="1"/>
              <a:t>· </a:t>
            </a:r>
            <a:r>
              <a:rPr lang="en-US" altLang="zh-CN" b="1">
                <a:solidFill>
                  <a:schemeClr val="accent6">
                    <a:lumMod val="50000"/>
                  </a:schemeClr>
                </a:solidFill>
              </a:rPr>
              <a:t>Male-male competition</a:t>
            </a:r>
            <a:r>
              <a:rPr lang="en-US" altLang="zh-CN" b="1"/>
              <a:t> for access to sexually receptive females is a major factor in </a:t>
            </a:r>
            <a:r>
              <a:rPr lang="en-US" altLang="zh-CN" b="1">
                <a:solidFill>
                  <a:schemeClr val="accent6">
                    <a:lumMod val="50000"/>
                  </a:schemeClr>
                </a:solidFill>
              </a:rPr>
              <a:t>orangutan adaptation</a:t>
            </a:r>
            <a:r>
              <a:rPr lang="en-US" altLang="zh-CN" b="1"/>
              <a:t>.</a:t>
            </a:r>
            <a:endParaRPr lang="en-US" altLang="zh-CN" b="1"/>
          </a:p>
          <a:p>
            <a:pPr algn="l"/>
            <a:endParaRPr lang="en-US" altLang="zh-CN" b="1"/>
          </a:p>
          <a:p>
            <a:pPr algn="l"/>
            <a:r>
              <a:rPr lang="en-US" altLang="zh-CN" b="1"/>
              <a:t>· Almost </a:t>
            </a:r>
            <a:r>
              <a:rPr lang="en-US" altLang="zh-CN" b="1">
                <a:solidFill>
                  <a:schemeClr val="accent6">
                    <a:lumMod val="50000"/>
                  </a:schemeClr>
                </a:solidFill>
              </a:rPr>
              <a:t>every night</a:t>
            </a:r>
            <a:r>
              <a:rPr lang="en-US" altLang="zh-CN" b="1"/>
              <a:t> orangutans construct </a:t>
            </a:r>
            <a:r>
              <a:rPr lang="en-US" altLang="zh-CN" b="1">
                <a:solidFill>
                  <a:schemeClr val="accent6">
                    <a:lumMod val="50000"/>
                  </a:schemeClr>
                </a:solidFill>
              </a:rPr>
              <a:t>a new sleeping nest</a:t>
            </a:r>
            <a:r>
              <a:rPr lang="en-US" altLang="zh-CN" b="1"/>
              <a:t> from branches, usually 15 to 100 feet up </a:t>
            </a:r>
            <a:r>
              <a:rPr lang="en-US" altLang="zh-CN" b="1">
                <a:solidFill>
                  <a:schemeClr val="accent6">
                    <a:lumMod val="50000"/>
                  </a:schemeClr>
                </a:solidFill>
              </a:rPr>
              <a:t>in a tree</a:t>
            </a:r>
            <a:r>
              <a:rPr lang="en-US" altLang="zh-CN" b="1"/>
              <a:t>. </a:t>
            </a:r>
            <a:endParaRPr lang="en-US" altLang="zh-CN" b="1"/>
          </a:p>
          <a:p>
            <a:pPr algn="l"/>
            <a:endParaRPr lang="en-US" altLang="zh-CN" b="1"/>
          </a:p>
          <a:p>
            <a:pPr algn="l"/>
            <a:r>
              <a:rPr lang="en-US" altLang="zh-CN" b="1"/>
              <a:t>· Orangutans have </a:t>
            </a:r>
            <a:r>
              <a:rPr lang="en-US" altLang="zh-CN" b="1">
                <a:solidFill>
                  <a:schemeClr val="accent6">
                    <a:lumMod val="50000"/>
                  </a:schemeClr>
                </a:solidFill>
              </a:rPr>
              <a:t>high cognitive abilities</a:t>
            </a:r>
            <a:r>
              <a:rPr lang="en-US" altLang="zh-CN" b="1"/>
              <a:t>.</a:t>
            </a:r>
            <a:endParaRPr lang="en-US" altLang="zh-CN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b="7231"/>
          <a:stretch>
            <a:fillRect/>
          </a:stretch>
        </p:blipFill>
        <p:spPr>
          <a:xfrm>
            <a:off x="343535" y="1615440"/>
            <a:ext cx="4691380" cy="3627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152900" y="380365"/>
            <a:ext cx="38735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latin typeface="American Typewriter Bold" panose="02090604020004020304" charset="0"/>
                <a:cs typeface="American Typewriter Bold" panose="02090604020004020304" charset="0"/>
              </a:rPr>
              <a:t>Protection measures</a:t>
            </a:r>
            <a:endParaRPr lang="en-US" altLang="zh-CN" sz="2800" b="1">
              <a:latin typeface="American Typewriter Bold" panose="02090604020004020304" charset="0"/>
              <a:cs typeface="American Typewriter Bold" panose="02090604020004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6070" y="1519555"/>
            <a:ext cx="7631430" cy="23685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400" b="1" i="1">
                <a:ln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InaiMathi Bold" panose="00000500000000000000" charset="0"/>
                <a:cs typeface="InaiMathi Bold" panose="00000500000000000000" charset="0"/>
              </a:rPr>
              <a:t>How people make contribution to protect the orangutan?</a:t>
            </a:r>
            <a:endParaRPr lang="en-US" altLang="zh-CN" sz="2400" b="1" i="1">
              <a:ln/>
              <a:solidFill>
                <a:srgbClr val="002060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InaiMathi Bold" panose="00000500000000000000" charset="0"/>
              <a:cs typeface="InaiMathi Bold" panose="00000500000000000000" charset="0"/>
            </a:endParaRPr>
          </a:p>
          <a:p>
            <a:pPr algn="l"/>
            <a:r>
              <a:rPr lang="en-US" altLang="zh-CN" sz="20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Times New Roman Bold" panose="02020603050405020304" charset="0"/>
                <a:cs typeface="Times New Roman Bold" panose="02020603050405020304" charset="0"/>
              </a:rPr>
              <a:t>    · Appeal to everyone to reduce the cutting down of trees</a:t>
            </a:r>
            <a:endParaRPr lang="en-US" altLang="zh-CN" sz="20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r>
              <a:rPr lang="en-US" altLang="zh-CN" sz="20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Times New Roman Bold" panose="02020603050405020304" charset="0"/>
                <a:cs typeface="Times New Roman Bold" panose="02020603050405020304" charset="0"/>
              </a:rPr>
              <a:t>    · Put up posters to campaign for protection of orangutans</a:t>
            </a:r>
            <a:endParaRPr lang="en-US" altLang="zh-CN" sz="20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endParaRPr lang="en-US" altLang="zh-CN" sz="20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r>
              <a:rPr lang="en-US" altLang="zh-CN" sz="2400" b="1" i="1">
                <a:ln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InaiMathi Bold" panose="00000500000000000000" charset="0"/>
                <a:cs typeface="InaiMathi Bold" panose="00000500000000000000" charset="0"/>
              </a:rPr>
              <a:t>How government protect the orangutan?</a:t>
            </a:r>
            <a:endParaRPr lang="en-US" altLang="zh-CN" sz="2400" b="1" i="1">
              <a:ln/>
              <a:solidFill>
                <a:srgbClr val="002060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InaiMathi Bold" panose="00000500000000000000" charset="0"/>
              <a:cs typeface="InaiMathi Bold" panose="00000500000000000000" charset="0"/>
            </a:endParaRPr>
          </a:p>
          <a:p>
            <a:pPr algn="l"/>
            <a:r>
              <a:rPr lang="en-US" altLang="zh-CN" sz="2000" b="1" i="1">
                <a:ln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InaiMathi Bold" panose="00000500000000000000" charset="0"/>
                <a:cs typeface="InaiMathi Bold" panose="00000500000000000000" charset="0"/>
              </a:rPr>
              <a:t>    </a:t>
            </a:r>
            <a:r>
              <a:rPr lang="en-US" altLang="zh-CN" sz="2000" b="1">
                <a:ln/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Times New Roman Bold" panose="02020603050405020304" charset="0"/>
                <a:cs typeface="Times New Roman Bold" panose="02020603050405020304" charset="0"/>
              </a:rPr>
              <a:t>· Set up a organization to protect the orangutan</a:t>
            </a:r>
            <a:endParaRPr lang="en-US" altLang="zh-CN" sz="2000" b="1">
              <a:ln/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r>
              <a:rPr lang="en-US" altLang="zh-CN" sz="2000" b="1">
                <a:ln/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Times New Roman Bold" panose="02020603050405020304" charset="0"/>
                <a:cs typeface="Times New Roman Bold" panose="02020603050405020304" charset="0"/>
              </a:rPr>
              <a:t>     · Expand the area planted with trees</a:t>
            </a:r>
            <a:endParaRPr lang="en-US" altLang="zh-CN" sz="2000" b="1">
              <a:ln/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Times New Roman Bold" panose="02020603050405020304" charset="0"/>
              <a:cs typeface="Times New Roman Bold" panose="0202060305040502030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12815" y="3243580"/>
            <a:ext cx="5974080" cy="33604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013325" y="437515"/>
            <a:ext cx="216535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latin typeface="American Typewriter Bold" panose="02090604020004020304" charset="0"/>
                <a:cs typeface="American Typewriter Bold" panose="02090604020004020304" charset="0"/>
              </a:rPr>
              <a:t>References</a:t>
            </a:r>
            <a:endParaRPr lang="en-US" altLang="zh-CN" sz="2800" b="1">
              <a:latin typeface="American Typewriter Bold" panose="02090604020004020304" charset="0"/>
              <a:cs typeface="American Typewriter Bold" panose="02090604020004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9130" y="1551305"/>
            <a:ext cx="10873740" cy="34150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“</a:t>
            </a:r>
            <a:r>
              <a:rPr lang="zh-CN" altLang="en-US" sz="2400">
                <a:latin typeface="Times New Roman Bold" panose="02020603050405020304" charset="0"/>
                <a:cs typeface="Times New Roman Bold" panose="02020603050405020304" charset="0"/>
              </a:rPr>
              <a:t>Orangutan</a:t>
            </a:r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”. </a:t>
            </a:r>
            <a:r>
              <a:rPr lang="zh-CN" altLang="en-US" sz="2400">
                <a:latin typeface="Times New Roman Bold" panose="02020603050405020304" charset="0"/>
                <a:cs typeface="Times New Roman Bold" panose="02020603050405020304" charset="0"/>
              </a:rPr>
              <a:t>WWF</a:t>
            </a:r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.</a:t>
            </a:r>
            <a:endParaRPr lang="en-US" altLang="zh-CN" sz="2400"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        </a:t>
            </a:r>
            <a:r>
              <a:rPr lang="zh-CN" altLang="en-US" sz="2400">
                <a:latin typeface="Times New Roman Bold" panose="02020603050405020304" charset="0"/>
                <a:cs typeface="Times New Roman Bold" panose="02020603050405020304" charset="0"/>
              </a:rPr>
              <a:t>https://www.worldwildlife.org/species/orangutan</a:t>
            </a:r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 </a:t>
            </a:r>
            <a:endParaRPr lang="en-US" altLang="zh-CN" sz="2400"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        [Accessed June 6, 2022].</a:t>
            </a:r>
            <a:endParaRPr lang="en-US" altLang="zh-CN" sz="2400"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“Physical characteristics of orangutan”. SEAWORLD PARKS &amp; ENTERTAINMENT.</a:t>
            </a:r>
            <a:endParaRPr lang="en-US" altLang="zh-CN" sz="2400"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        https://seaworld.org/animals/all-about/orangutans/characteristics/ </a:t>
            </a:r>
            <a:endParaRPr lang="en-US" altLang="zh-CN" sz="2400"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        [Accessed June 6, 2022].</a:t>
            </a:r>
            <a:endParaRPr lang="en-US" altLang="zh-CN" sz="2400"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“Orangutan Behavior”. ORANGUTAN.</a:t>
            </a:r>
            <a:endParaRPr lang="en-US" altLang="zh-CN" sz="2400"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        https://orangutan.org/orangutan-facts/orangutan-behavior/ </a:t>
            </a:r>
            <a:endParaRPr lang="en-US" altLang="zh-CN" sz="2400">
              <a:latin typeface="Times New Roman Bold" panose="02020603050405020304" charset="0"/>
              <a:cs typeface="Times New Roman Bold" panose="02020603050405020304" charset="0"/>
            </a:endParaRPr>
          </a:p>
          <a:p>
            <a:pPr algn="l"/>
            <a:r>
              <a:rPr lang="en-US" altLang="zh-CN" sz="2400">
                <a:latin typeface="Times New Roman Bold" panose="02020603050405020304" charset="0"/>
                <a:cs typeface="Times New Roman Bold" panose="02020603050405020304" charset="0"/>
              </a:rPr>
              <a:t>        [Accessed June 6, 2022].</a:t>
            </a:r>
            <a:endParaRPr lang="en-US" altLang="zh-CN" sz="2400">
              <a:latin typeface="Times New Roman Bold" panose="02020603050405020304" charset="0"/>
              <a:cs typeface="Times New Roman Bold" panose="020206030504050203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1602</Words>
  <Application>WPS 文字</Application>
  <PresentationFormat>宽屏</PresentationFormat>
  <Paragraphs>67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5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PingFang SC Regular</vt:lpstr>
      <vt:lpstr>Arial Rounded MT Bold</vt:lpstr>
      <vt:lpstr>BM Yeonsung</vt:lpstr>
      <vt:lpstr>Zapfino</vt:lpstr>
      <vt:lpstr>YuMincho +36p Kana Medium</vt:lpstr>
      <vt:lpstr>YuMincho Medium</vt:lpstr>
      <vt:lpstr>YuKyokasho Yoko Medium</vt:lpstr>
      <vt:lpstr>YuGothic Medium</vt:lpstr>
      <vt:lpstr>Wingdings 3</vt:lpstr>
      <vt:lpstr>Webdings</vt:lpstr>
      <vt:lpstr>Trattatello</vt:lpstr>
      <vt:lpstr>儷黑 Pro</vt:lpstr>
      <vt:lpstr>BM Dohyeon</vt:lpstr>
      <vt:lpstr>Big Caslon</vt:lpstr>
      <vt:lpstr>Corsiva Hebrew Regular</vt:lpstr>
      <vt:lpstr>Courier New Regular</vt:lpstr>
      <vt:lpstr>Devanagari MT Regular</vt:lpstr>
      <vt:lpstr>Futura Medium</vt:lpstr>
      <vt:lpstr>Geneva</vt:lpstr>
      <vt:lpstr>Tsukushi B Round Gothic Regular</vt:lpstr>
      <vt:lpstr>Wingdings</vt:lpstr>
      <vt:lpstr>Telugu Sangam MN Regular</vt:lpstr>
      <vt:lpstr>Savoye LET</vt:lpstr>
      <vt:lpstr>Sinhala MN Regular</vt:lpstr>
      <vt:lpstr>SignPainter HouseScript</vt:lpstr>
      <vt:lpstr>Apple Braille Outline 6 Dot</vt:lpstr>
      <vt:lpstr>Andale Mono</vt:lpstr>
      <vt:lpstr>American Typewriter Regular</vt:lpstr>
      <vt:lpstr>American Typewriter Bold</vt:lpstr>
      <vt:lpstr>Bodoni 72 Oldstyle Book</vt:lpstr>
      <vt:lpstr>Noto Sans Caucasian Albanian</vt:lpstr>
      <vt:lpstr>Noto Sans Elbasan</vt:lpstr>
      <vt:lpstr>Toppan Bunkyu Mincho</vt:lpstr>
      <vt:lpstr>Tsukushi A Round Gothic Regular</vt:lpstr>
      <vt:lpstr>Skia</vt:lpstr>
      <vt:lpstr>Snell Roundhand Regular</vt:lpstr>
      <vt:lpstr>Shree Devanagari 714 Regular</vt:lpstr>
      <vt:lpstr>Sathu</vt:lpstr>
      <vt:lpstr>PT Mono Regular</vt:lpstr>
      <vt:lpstr>Plantagenet Cherokee</vt:lpstr>
      <vt:lpstr>Phosphate Inline</vt:lpstr>
      <vt:lpstr>PilGi</vt:lpstr>
      <vt:lpstr>PCMyungjo</vt:lpstr>
      <vt:lpstr>Party LET</vt:lpstr>
      <vt:lpstr>Papyrus Regular</vt:lpstr>
      <vt:lpstr>PSL Ornanong Pro Regular</vt:lpstr>
      <vt:lpstr>Noto Serif Myanmar Regular</vt:lpstr>
      <vt:lpstr>Noto Serif Ahom</vt:lpstr>
      <vt:lpstr>Noto Serif Balinese</vt:lpstr>
      <vt:lpstr>Oriya MN Regular</vt:lpstr>
      <vt:lpstr>InaiMathi Regular</vt:lpstr>
      <vt:lpstr>Impact</vt:lpstr>
      <vt:lpstr>InaiMathi Bold</vt:lpstr>
      <vt:lpstr>报隶-简</vt:lpstr>
      <vt:lpstr>Hiragino Kaku Gothic Pro W3</vt:lpstr>
      <vt:lpstr>Herculanum</vt:lpstr>
      <vt:lpstr>Helvetica Neue Regular</vt:lpstr>
      <vt:lpstr>Hiragino Kaku Gothic StdN</vt:lpstr>
      <vt:lpstr>Hiragino Maru Gothic Pro</vt:lpstr>
      <vt:lpstr>Hiragino Kaku Gothic Std</vt:lpstr>
      <vt:lpstr>Noto Sans Old South Arabian</vt:lpstr>
      <vt:lpstr>Times Regular</vt:lpstr>
      <vt:lpstr>Trebuchet MS Regular</vt:lpstr>
      <vt:lpstr>Tamil MN Regular</vt:lpstr>
      <vt:lpstr>Tamil Sangam MN Regular</vt:lpstr>
      <vt:lpstr>Sukhumvit Set Text</vt:lpstr>
      <vt:lpstr>Seravek Regular</vt:lpstr>
      <vt:lpstr>Marker Felt Thin</vt:lpstr>
      <vt:lpstr>Toppan Bunkyu Midashi Gothic</vt:lpstr>
      <vt:lpstr>Times New Roman Regular</vt:lpstr>
      <vt:lpstr>Times New Roman Italic</vt:lpstr>
      <vt:lpstr>Times New Roman Bold</vt:lpstr>
      <vt:lpstr>Times New Roman Bold Italic</vt:lpstr>
      <vt:lpstr>American Typewriter Light</vt:lpstr>
      <vt:lpstr>American Typewriter Semibold</vt:lpstr>
      <vt:lpstr>American Typewriter Condensed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pzy</dc:creator>
  <cp:lastModifiedBy>pzy</cp:lastModifiedBy>
  <cp:revision>11</cp:revision>
  <dcterms:created xsi:type="dcterms:W3CDTF">2022-06-09T08:48:22Z</dcterms:created>
  <dcterms:modified xsi:type="dcterms:W3CDTF">2022-06-09T08:48:22Z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2052-4.2.2.6882</vt:lpwstr>
  </property>
  <property fmtid="{D5CDD505-2E9C-101B-9397-08002B2CF9AE}" pid="3" name="ICV">
    <vt:lpwstr>98F82B22E2A74924D5B3A16207248A22</vt:lpwstr>
  </property>
</Properties>
</file>

<file path=docProps/thumbnail.jpeg>
</file>